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标题幻灯片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2pPr>
            <a:lvl3pPr lvl="2" algn="ctr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/>
            </a:lvl3pPr>
            <a:lvl4pPr lvl="3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4pPr>
            <a:lvl5pPr lvl="4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两栏内容" type="twoObj">
  <p:cSld name="TWO_OBJECT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457200" y="1600200"/>
            <a:ext cx="4032504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2" type="body"/>
          </p:nvPr>
        </p:nvSpPr>
        <p:spPr>
          <a:xfrm>
            <a:off x="4654296" y="1600200"/>
            <a:ext cx="4032504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节标题" type="secHead">
  <p:cSld name="SECTION_HEAD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70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标题和内容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竖版" type="vertTitleAndTx">
  <p:cSld name="VERTICAL_TITLE_AND_VERTICAL_TEX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 rot="5400000">
            <a:off x="557902" y="173935"/>
            <a:ext cx="5851525" cy="60529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标题和竖排文字" type="vertTx">
  <p:cSld name="VERTICAL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 rot="5400000">
            <a:off x="2309019" y="-251619"/>
            <a:ext cx="452596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图片与标题" type="picTx">
  <p:cSld name="PICTURE_WITH_CAPTIO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629841" y="457200"/>
            <a:ext cx="3124012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/>
          <p:nvPr>
            <p:ph idx="2" type="pic"/>
          </p:nvPr>
        </p:nvSpPr>
        <p:spPr>
          <a:xfrm>
            <a:off x="3887391" y="457201"/>
            <a:ext cx="4629150" cy="540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629841" y="2057400"/>
            <a:ext cx="3124012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1pPr>
            <a:lvl2pPr indent="-228600" lvl="1" marL="9144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3pPr>
            <a:lvl4pPr indent="-228600" lvl="3" marL="18288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/>
            </a:lvl4pPr>
            <a:lvl5pPr indent="-228600" lvl="4" marL="22860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/>
            </a:lvl5pPr>
            <a:lvl6pPr indent="-228600" lvl="5" marL="27432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/>
            </a:lvl6pPr>
            <a:lvl7pPr indent="-228600" lvl="6" marL="32004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/>
            </a:lvl7pPr>
            <a:lvl8pPr indent="-228600" lvl="7" marL="36576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/>
            </a:lvl8pPr>
            <a:lvl9pPr indent="-228600" lvl="8" marL="4114800" algn="l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/>
            </a:lvl9pPr>
          </a:lstStyle>
          <a:p/>
        </p:txBody>
      </p:sp>
      <p:sp>
        <p:nvSpPr>
          <p:cNvPr id="39" name="Google Shape;39;p6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内容与标题" type="objTx">
  <p:cSld name="OBJECT_WITH_CAPTIO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3887391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61950" lvl="1" marL="9144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5pPr>
            <a:lvl6pPr indent="-32385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6pPr>
            <a:lvl7pPr indent="-32385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7pPr>
            <a:lvl8pPr indent="-3238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8pPr>
            <a:lvl9pPr indent="-3238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9pPr>
          </a:lstStyle>
          <a:p/>
        </p:txBody>
      </p:sp>
      <p:sp>
        <p:nvSpPr>
          <p:cNvPr id="45" name="Google Shape;45;p7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1pPr>
            <a:lvl2pPr indent="-228600" lvl="1" marL="9144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/>
            </a:lvl2pPr>
            <a:lvl3pPr indent="-228600" lvl="2" marL="1371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3pPr>
            <a:lvl4pPr indent="-228600" lvl="3" marL="1828800" algn="l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/>
            </a:lvl4pPr>
            <a:lvl5pPr indent="-228600" lvl="4" marL="2286000" algn="l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/>
            </a:lvl5pPr>
            <a:lvl6pPr indent="-228600" lvl="5" marL="274320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/>
            </a:lvl6pPr>
            <a:lvl7pPr indent="-228600" lvl="6" marL="320040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/>
            </a:lvl7pPr>
            <a:lvl8pPr indent="-228600" lvl="7" marL="365760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/>
            </a:lvl8pPr>
            <a:lvl9pPr indent="-228600" lvl="8" marL="411480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仅标题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比较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type="title"/>
          </p:nvPr>
        </p:nvSpPr>
        <p:spPr>
          <a:xfrm>
            <a:off x="629841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890081" y="1778438"/>
            <a:ext cx="3655181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3pPr>
            <a:lvl4pPr indent="-228600" lvl="3" marL="18288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/>
            </a:lvl4pPr>
            <a:lvl5pPr indent="-228600" lvl="4" marL="22860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/>
            </a:lvl5pPr>
            <a:lvl6pPr indent="-228600" lvl="5" marL="27432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/>
            </a:lvl6pPr>
            <a:lvl7pPr indent="-228600" lvl="6" marL="32004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/>
            </a:lvl7pPr>
            <a:lvl8pPr indent="-228600" lvl="7" marL="3657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/>
            </a:lvl8pPr>
            <a:lvl9pPr indent="-228600" lvl="8" marL="41148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/>
            </a:lvl9pPr>
          </a:lstStyle>
          <a:p/>
        </p:txBody>
      </p:sp>
      <p:sp>
        <p:nvSpPr>
          <p:cNvPr id="61" name="Google Shape;61;p10"/>
          <p:cNvSpPr txBox="1"/>
          <p:nvPr>
            <p:ph idx="2" type="body"/>
          </p:nvPr>
        </p:nvSpPr>
        <p:spPr>
          <a:xfrm>
            <a:off x="890081" y="2665379"/>
            <a:ext cx="3655181" cy="3524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62" name="Google Shape;62;p10"/>
          <p:cNvSpPr txBox="1"/>
          <p:nvPr>
            <p:ph idx="3" type="body"/>
          </p:nvPr>
        </p:nvSpPr>
        <p:spPr>
          <a:xfrm>
            <a:off x="4692704" y="1778438"/>
            <a:ext cx="3673182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3pPr>
            <a:lvl4pPr indent="-228600" lvl="3" marL="18288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/>
            </a:lvl4pPr>
            <a:lvl5pPr indent="-228600" lvl="4" marL="22860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/>
            </a:lvl5pPr>
            <a:lvl6pPr indent="-228600" lvl="5" marL="27432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/>
            </a:lvl6pPr>
            <a:lvl7pPr indent="-228600" lvl="6" marL="32004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/>
            </a:lvl7pPr>
            <a:lvl8pPr indent="-228600" lvl="7" marL="36576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/>
            </a:lvl8pPr>
            <a:lvl9pPr indent="-228600" lvl="8" marL="411480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/>
            </a:lvl9pPr>
          </a:lstStyle>
          <a:p/>
        </p:txBody>
      </p:sp>
      <p:sp>
        <p:nvSpPr>
          <p:cNvPr id="63" name="Google Shape;63;p10"/>
          <p:cNvSpPr txBox="1"/>
          <p:nvPr>
            <p:ph idx="4" type="body"/>
          </p:nvPr>
        </p:nvSpPr>
        <p:spPr>
          <a:xfrm>
            <a:off x="4692704" y="2665379"/>
            <a:ext cx="3673182" cy="3524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idx="4294967295" type="ctrTitle"/>
          </p:nvPr>
        </p:nvSpPr>
        <p:spPr>
          <a:xfrm>
            <a:off x="285750" y="94742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2A2E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rgbClr val="A2A2E0"/>
                </a:solidFill>
                <a:latin typeface="Arial"/>
                <a:ea typeface="Arial"/>
                <a:cs typeface="Arial"/>
                <a:sym typeface="Arial"/>
              </a:rPr>
              <a:t>仙男花园</a:t>
            </a:r>
            <a:br>
              <a:rPr b="1" i="0" lang="en-US" sz="6000" u="none" cap="none" strike="noStrike">
                <a:solidFill>
                  <a:srgbClr val="A2A2E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6000" u="none" cap="none" strike="noStrike">
                <a:solidFill>
                  <a:srgbClr val="A2A2E0"/>
                </a:solidFill>
                <a:latin typeface="Arial"/>
                <a:ea typeface="Arial"/>
                <a:cs typeface="Arial"/>
                <a:sym typeface="Arial"/>
              </a:rPr>
              <a:t>                 —615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143000" y="2787650"/>
            <a:ext cx="3222625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霍俊博黄鸿生：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树莓派传感器硬件组装，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树莓派端编程，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与安卓app实现数据交互</a:t>
            </a:r>
            <a:endParaRPr b="0" i="0" sz="1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/>
              <a:t>ppt制作</a:t>
            </a:r>
            <a:endParaRPr sz="1400"/>
          </a:p>
        </p:txBody>
      </p:sp>
      <p:sp>
        <p:nvSpPr>
          <p:cNvPr id="86" name="Google Shape;86;p13"/>
          <p:cNvSpPr txBox="1"/>
          <p:nvPr/>
        </p:nvSpPr>
        <p:spPr>
          <a:xfrm>
            <a:off x="1143000" y="4389437"/>
            <a:ext cx="3222625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兰建</a:t>
            </a:r>
            <a:r>
              <a:rPr lang="en-US">
                <a:solidFill>
                  <a:schemeClr val="dk1"/>
                </a:solidFill>
              </a:rPr>
              <a:t>民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黄锟杰：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数据库编程维护，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安卓APP开发，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与树莓派实现数据交互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课设报告</a:t>
            </a:r>
            <a:r>
              <a:rPr lang="en-US">
                <a:solidFill>
                  <a:schemeClr val="dk1"/>
                </a:solidFill>
              </a:rPr>
              <a:t>制作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QR4MZX38$$1PJGD(AP(DHUX" id="87" name="Google Shape;8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1525" y="2598737"/>
            <a:ext cx="2800350" cy="373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6462" y="1868487"/>
            <a:ext cx="3252787" cy="416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087" y="1844675"/>
            <a:ext cx="3255962" cy="4170362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/>
          <p:nvPr/>
        </p:nvSpPr>
        <p:spPr>
          <a:xfrm>
            <a:off x="1187450" y="188912"/>
            <a:ext cx="5400675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浇水部分：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4662" y="439737"/>
            <a:ext cx="2809875" cy="144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/>
          <p:cNvSpPr txBox="1"/>
          <p:nvPr/>
        </p:nvSpPr>
        <p:spPr>
          <a:xfrm>
            <a:off x="827087" y="836612"/>
            <a:ext cx="4032250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云数据库端：</a:t>
            </a:r>
            <a:endParaRPr/>
          </a:p>
        </p:txBody>
      </p:sp>
      <p:sp>
        <p:nvSpPr>
          <p:cNvPr id="161" name="Google Shape;161;p23"/>
          <p:cNvSpPr txBox="1"/>
          <p:nvPr/>
        </p:nvSpPr>
        <p:spPr>
          <a:xfrm>
            <a:off x="2484437" y="1935162"/>
            <a:ext cx="3600450" cy="1262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优点</a:t>
            </a:r>
            <a:r>
              <a:rPr b="0" i="0" lang="en-US" sz="4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：</a:t>
            </a:r>
            <a:r>
              <a:rPr b="0" i="0" lang="en-US" sz="480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免费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缺点：容易404</a:t>
            </a:r>
            <a:endParaRPr/>
          </a:p>
        </p:txBody>
      </p:sp>
      <p:sp>
        <p:nvSpPr>
          <p:cNvPr id="162" name="Google Shape;162;p23"/>
          <p:cNvSpPr txBox="1"/>
          <p:nvPr/>
        </p:nvSpPr>
        <p:spPr>
          <a:xfrm>
            <a:off x="1331912" y="4116387"/>
            <a:ext cx="6048375" cy="923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由于操作失误，不慎将机房选在美洲，数据转发延时较大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每滴水都要先经过香港，再跨过太平洋，才可到底服务器。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可以起到珍惜用水的警示作用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762" y="2133600"/>
            <a:ext cx="8880475" cy="3617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08400" y="385762"/>
            <a:ext cx="2809875" cy="144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 txBox="1"/>
          <p:nvPr/>
        </p:nvSpPr>
        <p:spPr>
          <a:xfrm>
            <a:off x="827087" y="836612"/>
            <a:ext cx="4032250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Arial"/>
              <a:buNone/>
            </a:pPr>
            <a:r>
              <a:rPr b="0" i="0" lang="en-US" sz="360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云数据库端：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684212" y="736600"/>
            <a:ext cx="238601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App端：</a:t>
            </a:r>
            <a:endParaRPr/>
          </a:p>
        </p:txBody>
      </p:sp>
      <p:pic>
        <p:nvPicPr>
          <p:cNvPr id="175" name="Google Shape;17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3800" y="404812"/>
            <a:ext cx="2808287" cy="1792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950" y="155575"/>
            <a:ext cx="8729662" cy="654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187" y="765175"/>
            <a:ext cx="8683625" cy="532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1162" y="838200"/>
            <a:ext cx="6061075" cy="4606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MIDJ98TEW]1JSE2NVZ{`3Y" id="187" name="Google Shape;18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0825" y="692150"/>
            <a:ext cx="2592387" cy="4681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总结：</a:t>
            </a:r>
            <a:endParaRPr/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可以改进的地方：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树莓派端可以request当地天气，雨天可以不浇水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报警功能可以改进成蜂鸣器，（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找不到</a:t>
            </a: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）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报警功能可以发送到手机端拉起通知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考研时间紧迫这些功能未完成</a:t>
            </a:r>
            <a:endParaRPr/>
          </a:p>
          <a:p>
            <a:pPr indent="-215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9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0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0112" y="0"/>
            <a:ext cx="73437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549c972668d213b121b951b8b845978,w_800" id="97" name="Google Shape;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3762" y="3792537"/>
            <a:ext cx="1619250" cy="27574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MIDJ98TEW]1JSE2NVZ{`3Y" id="98" name="Google Shape;9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7362" y="3794125"/>
            <a:ext cx="1439862" cy="2560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95600" y="188912"/>
            <a:ext cx="3205162" cy="164306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 txBox="1"/>
          <p:nvPr/>
        </p:nvSpPr>
        <p:spPr>
          <a:xfrm>
            <a:off x="698500" y="1446212"/>
            <a:ext cx="2336800" cy="2030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通过put将温度湿发送到数据库 实现数据的更新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通过get获取电机状态树莓牌状态来控制浇水</a:t>
            </a:r>
            <a:endParaRPr/>
          </a:p>
        </p:txBody>
      </p:sp>
      <p:sp>
        <p:nvSpPr>
          <p:cNvPr id="101" name="Google Shape;101;p15"/>
          <p:cNvSpPr/>
          <p:nvPr/>
        </p:nvSpPr>
        <p:spPr>
          <a:xfrm>
            <a:off x="2238375" y="1941512"/>
            <a:ext cx="4259262" cy="2668587"/>
          </a:xfrm>
          <a:custGeom>
            <a:rect b="b" l="l" r="r" t="t"/>
            <a:pathLst>
              <a:path extrusionOk="0" h="2668587" w="4259263">
                <a:moveTo>
                  <a:pt x="0" y="2001440"/>
                </a:moveTo>
                <a:lnTo>
                  <a:pt x="667147" y="1334294"/>
                </a:lnTo>
                <a:lnTo>
                  <a:pt x="667147" y="1667867"/>
                </a:lnTo>
                <a:lnTo>
                  <a:pt x="1796058" y="1667867"/>
                </a:lnTo>
                <a:lnTo>
                  <a:pt x="1796058" y="667147"/>
                </a:lnTo>
                <a:lnTo>
                  <a:pt x="1462485" y="667147"/>
                </a:lnTo>
                <a:lnTo>
                  <a:pt x="2129632" y="0"/>
                </a:lnTo>
                <a:lnTo>
                  <a:pt x="2796778" y="667147"/>
                </a:lnTo>
                <a:lnTo>
                  <a:pt x="2463205" y="667147"/>
                </a:lnTo>
                <a:lnTo>
                  <a:pt x="2463205" y="1667867"/>
                </a:lnTo>
                <a:lnTo>
                  <a:pt x="3592116" y="1667867"/>
                </a:lnTo>
                <a:lnTo>
                  <a:pt x="3592116" y="1334294"/>
                </a:lnTo>
                <a:lnTo>
                  <a:pt x="4259263" y="2001440"/>
                </a:lnTo>
                <a:lnTo>
                  <a:pt x="3592116" y="2668587"/>
                </a:lnTo>
                <a:lnTo>
                  <a:pt x="3592116" y="2335014"/>
                </a:lnTo>
                <a:lnTo>
                  <a:pt x="667147" y="2335014"/>
                </a:lnTo>
                <a:lnTo>
                  <a:pt x="667147" y="2668587"/>
                </a:lnTo>
                <a:lnTo>
                  <a:pt x="0" y="2001440"/>
                </a:lnTo>
                <a:close/>
              </a:path>
            </a:pathLst>
          </a:custGeom>
          <a:solidFill>
            <a:schemeClr val="accent1"/>
          </a:solidFill>
          <a:ln cap="flat" cmpd="sng" w="12700">
            <a:solidFill>
              <a:srgbClr val="89A4A7"/>
            </a:solidFill>
            <a:prstDash val="solid"/>
            <a:miter lim="524288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6100762" y="1446212"/>
            <a:ext cx="2249487" cy="2030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通过get 获得温度湿度光线等数据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通过put发送电机开关指令 数据刷新指令到云数据库，实现控制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395287" y="476250"/>
            <a:ext cx="4686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0" i="0" lang="en-US" sz="3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树莓牌硬件端:grovepi</a:t>
            </a:r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212" y="4038600"/>
            <a:ext cx="3729037" cy="219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5650" y="1609725"/>
            <a:ext cx="2441575" cy="2192337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/>
          <p:nvPr/>
        </p:nvSpPr>
        <p:spPr>
          <a:xfrm>
            <a:off x="4114800" y="1844675"/>
            <a:ext cx="3913187" cy="12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Grovepi开发板提供了集成的接口，可以方便的将传感器连接，缺点是比较贵，这个系统主要用到了D口和A口来输入输出数据</a:t>
            </a:r>
            <a:endParaRPr/>
          </a:p>
        </p:txBody>
      </p:sp>
      <p:sp>
        <p:nvSpPr>
          <p:cNvPr id="111" name="Google Shape;111;p16"/>
          <p:cNvSpPr txBox="1"/>
          <p:nvPr/>
        </p:nvSpPr>
        <p:spPr>
          <a:xfrm>
            <a:off x="4552950" y="4941887"/>
            <a:ext cx="2898775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左图是它的原理图，这段文字和原理图的作用放在这里显得不是那么空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关键代码</a:t>
            </a:r>
            <a:endParaRPr/>
          </a:p>
        </p:txBody>
      </p:sp>
      <p:sp>
        <p:nvSpPr>
          <p:cNvPr id="117" name="Google Shape;117;p17"/>
          <p:cNvSpPr txBox="1"/>
          <p:nvPr/>
        </p:nvSpPr>
        <p:spPr>
          <a:xfrm>
            <a:off x="900112" y="1484312"/>
            <a:ext cx="5327650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 grovepi      导入grovepi库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971550" y="2127250"/>
            <a:ext cx="6480175" cy="1477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dht_sensor = 4                       //温湿度度传感器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light_sensor = 0                       //光线传感器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moisture_sensor = 2                //土壤湿度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motor = 3                                   //电机状态 0关1开 2 自动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ledwarn = 6                               //报警灯 温湿度</a:t>
            </a:r>
            <a:endParaRPr/>
          </a:p>
        </p:txBody>
      </p:sp>
      <p:sp>
        <p:nvSpPr>
          <p:cNvPr id="119" name="Google Shape;119;p17"/>
          <p:cNvSpPr txBox="1"/>
          <p:nvPr/>
        </p:nvSpPr>
        <p:spPr>
          <a:xfrm>
            <a:off x="719137" y="4338637"/>
            <a:ext cx="6985000" cy="922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[temp,humidity] = grovepi.dht(dht_sensor, 0)       //获取相应的数据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light = grovepi.analogRead(light_sensor)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moisture = grovepi.analogRead(moisture_sensor)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关键代码</a:t>
            </a:r>
            <a:endParaRPr/>
          </a:p>
        </p:txBody>
      </p:sp>
      <p:sp>
        <p:nvSpPr>
          <p:cNvPr id="125" name="Google Shape;125;p18"/>
          <p:cNvSpPr txBox="1"/>
          <p:nvPr/>
        </p:nvSpPr>
        <p:spPr>
          <a:xfrm>
            <a:off x="1357312" y="2133600"/>
            <a:ext cx="3222625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827087" y="1557337"/>
            <a:ext cx="7200900" cy="37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firebase import firebase  //</a:t>
            </a: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导入firebase库 用于连接数据库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firebase.put('iot-garden-monitoring-system', 'temperature', str(temp))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firebase.put('iot-garden-monitoring-system', 'humidity', str(humidity))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firebase.put('iot-garden-monitoring-system', 'light', str(light)) firebase.put('iot-garden-monitoring-system', 'moisture', str(moisture))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firebase.put('iot-garden-monitoring-system', 'update', str(0))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Firebase.put() 函数将相应数值更新到云数据库相应的数段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关键代码</a:t>
            </a:r>
            <a:endParaRPr/>
          </a:p>
        </p:txBody>
      </p:sp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motor_state = firebase.get('/iot-garden-monitoring-system', 'motor_state')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update = firebase.get('/iot-garden-monitoring-system', 'update')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pi_state = firebase.get('/iot-garden-monitoring-system', 'pi_state’)</a:t>
            </a:r>
            <a:endParaRPr/>
          </a:p>
          <a:p>
            <a:pPr indent="-2286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Firebase.get() 获取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motor_state  控制电机状态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update 控制数据更新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Pi_state  控制运行程序的开关</a:t>
            </a:r>
            <a:endParaRPr/>
          </a:p>
          <a:p>
            <a:pPr indent="-228600" lvl="4" marL="2057400" marR="0" rtl="0" algn="l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»"/>
            </a:pPr>
            <a:r>
              <a:rPr b="1" i="0" lang="en-US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457200" y="274637"/>
            <a:ext cx="4330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关键代码：</a:t>
            </a:r>
            <a:endParaRPr/>
          </a:p>
        </p:txBody>
      </p:sp>
      <p:sp>
        <p:nvSpPr>
          <p:cNvPr id="138" name="Google Shape;138;p20"/>
          <p:cNvSpPr txBox="1"/>
          <p:nvPr>
            <p:ph idx="1" type="body"/>
          </p:nvPr>
        </p:nvSpPr>
        <p:spPr>
          <a:xfrm>
            <a:off x="457200" y="1600200"/>
            <a:ext cx="7138987" cy="4205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Char char="•"/>
            </a:pPr>
            <a:r>
              <a:rPr b="0" i="0" lang="en-US" sz="160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if (motor_state == str("1")):                           </a:t>
            </a: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#turn on motor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print("motor turned on")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grovepi.digitalWrite(motor,1)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Char char="•"/>
            </a:pPr>
            <a:r>
              <a:rPr b="0" i="0" lang="en-US" sz="160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 elif (motor_state == str("2")):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#automate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print("motor automatic control")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automate()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Char char="•"/>
            </a:pPr>
            <a:r>
              <a:rPr b="0" i="0" lang="en-US" sz="160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 else: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#turn off motor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print("motor turned off")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grovepi.digitalWrite(motor,0)</a:t>
            </a:r>
            <a:endParaRPr/>
          </a:p>
        </p:txBody>
      </p:sp>
      <p:sp>
        <p:nvSpPr>
          <p:cNvPr id="139" name="Google Shape;139;p20"/>
          <p:cNvSpPr txBox="1"/>
          <p:nvPr/>
        </p:nvSpPr>
        <p:spPr>
          <a:xfrm>
            <a:off x="4646612" y="1844675"/>
            <a:ext cx="2952750" cy="3386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Motor_state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0的时候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手动控制关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1的时候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手动控制开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2的时候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自动控制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/>
        </p:nvSpPr>
        <p:spPr>
          <a:xfrm>
            <a:off x="755650" y="620712"/>
            <a:ext cx="3529012" cy="3292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def automate():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-US" sz="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#if the time is in between an interval of +- 15 mins, while the moisture level &lt; thresh keep motor running, else turn off motor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-US" sz="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thresh = 60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-US" sz="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global watered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-US" sz="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print("watered?", watered)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-US" sz="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time = datetime.datetime.now().strftime("%H:%M")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-US" sz="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print("current time", time)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-US" sz="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#if (((time &gt; "00:45") and (time &lt; "20:40")) or ((time &gt; "3:45") and (time &lt; "6:15"))):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-US" sz="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if not watered: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-US" sz="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while True: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-US" sz="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moisture = grovepi.analogRead(moisture_sensor)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-US" sz="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moisture = 100 - (100*moisture/1023)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0" i="0"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-US" sz="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if (moisture &gt; thresh):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-US" sz="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grovepi.digitalWrite(motor, 0)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-US" sz="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watered = True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-US" sz="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break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0" i="0" sz="8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-US" sz="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else: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-US" sz="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grovepi.digitalWrite(motor,1)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-US" sz="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else: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-US" sz="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watered = False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-US" sz="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grovepi.digitalWrite(motor,0)</a:t>
            </a:r>
            <a:endParaRPr/>
          </a:p>
        </p:txBody>
      </p:sp>
      <p:sp>
        <p:nvSpPr>
          <p:cNvPr id="145" name="Google Shape;145;p21"/>
          <p:cNvSpPr txBox="1"/>
          <p:nvPr/>
        </p:nvSpPr>
        <p:spPr>
          <a:xfrm>
            <a:off x="728662" y="4221162"/>
            <a:ext cx="3168650" cy="923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自动控制函数 在指定时间 土壤适度满足条件就自动打开电磁阀控制浇水</a:t>
            </a:r>
            <a:endParaRPr/>
          </a:p>
        </p:txBody>
      </p:sp>
      <p:sp>
        <p:nvSpPr>
          <p:cNvPr id="146" name="Google Shape;146;p21"/>
          <p:cNvSpPr txBox="1"/>
          <p:nvPr/>
        </p:nvSpPr>
        <p:spPr>
          <a:xfrm>
            <a:off x="4932362" y="692150"/>
            <a:ext cx="338455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m=moisture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if (m&gt;70.0 or m&lt;3.0):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warning="o"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grovepi.digitalWrite(ledwarn,1)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if (m&lt;70.0 and m&gt;3.0):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warning="x"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grovepi.digitalWrite(ledwarn,0)</a:t>
            </a:r>
            <a:endParaRPr/>
          </a:p>
        </p:txBody>
      </p:sp>
      <p:sp>
        <p:nvSpPr>
          <p:cNvPr id="147" name="Google Shape;147;p21"/>
          <p:cNvSpPr txBox="1"/>
          <p:nvPr/>
        </p:nvSpPr>
        <p:spPr>
          <a:xfrm>
            <a:off x="4427537" y="2852737"/>
            <a:ext cx="3529012" cy="923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报警系统：土壤湿度过低过高led灯会亮起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（</a:t>
            </a:r>
            <a:r>
              <a:rPr b="0" i="0" lang="en-US" sz="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通知app暂时未完成</a:t>
            </a: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）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